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Lst>
  <p:sldSz cy="10058400" cx="7772400"/>
  <p:notesSz cx="6858000" cy="9144000"/>
  <p:embeddedFontLst>
    <p:embeddedFont>
      <p:font typeface="Bangers"/>
      <p:regular r:id="rId8"/>
    </p:embeddedFont>
    <p:embeddedFont>
      <p:font typeface="Quicksan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8434E87-96E4-4B95-8B4B-703F7B8D08D1}">
  <a:tblStyle styleId="{E8434E87-96E4-4B95-8B4B-703F7B8D08D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0" Type="http://schemas.openxmlformats.org/officeDocument/2006/relationships/font" Target="fonts/Quicksand-bold.fntdata"/><Relationship Id="rId9" Type="http://schemas.openxmlformats.org/officeDocument/2006/relationships/font" Target="fonts/Quicksand-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font" Target="fonts/Bangers-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mjarrold@kingsleyschools.org" TargetMode="External"/><Relationship Id="rId4" Type="http://schemas.openxmlformats.org/officeDocument/2006/relationships/hyperlink" Target="mailto:mboyd@kingsleyschools.org" TargetMode="External"/><Relationship Id="rId10" Type="http://schemas.openxmlformats.org/officeDocument/2006/relationships/image" Target="../media/image3.jpg"/><Relationship Id="rId9" Type="http://schemas.openxmlformats.org/officeDocument/2006/relationships/image" Target="../media/image1.png"/><Relationship Id="rId5" Type="http://schemas.openxmlformats.org/officeDocument/2006/relationships/hyperlink" Target="mailto:aclark@kingsleyschools.org" TargetMode="External"/><Relationship Id="rId6" Type="http://schemas.openxmlformats.org/officeDocument/2006/relationships/hyperlink" Target="mailto:skubesh@kingsleyschools.org" TargetMode="External"/><Relationship Id="rId7" Type="http://schemas.openxmlformats.org/officeDocument/2006/relationships/hyperlink" Target="mailto:jlawrence@kingsleyschools.org" TargetMode="External"/><Relationship Id="rId8" Type="http://schemas.openxmlformats.org/officeDocument/2006/relationships/hyperlink" Target="mailto:hmcpherson@kingsleyschools.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468900" y="1648375"/>
            <a:ext cx="3974700" cy="3855000"/>
          </a:xfrm>
          <a:prstGeom prst="rect">
            <a:avLst/>
          </a:prstGeom>
          <a:solidFill>
            <a:srgbClr val="FFFFFF"/>
          </a:solidFill>
          <a:ln cap="flat" cmpd="sng" w="28575">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190500" rtl="0" algn="ctr">
              <a:lnSpc>
                <a:spcPct val="115000"/>
              </a:lnSpc>
              <a:spcBef>
                <a:spcPts val="400"/>
              </a:spcBef>
              <a:spcAft>
                <a:spcPts val="0"/>
              </a:spcAft>
              <a:buClr>
                <a:schemeClr val="dk1"/>
              </a:buClr>
              <a:buSzPts val="1100"/>
              <a:buFont typeface="Arial"/>
              <a:buNone/>
            </a:pPr>
            <a:r>
              <a:rPr b="1" lang="en" sz="1800" u="sng">
                <a:solidFill>
                  <a:schemeClr val="dk1"/>
                </a:solidFill>
                <a:latin typeface="Quicksand"/>
                <a:ea typeface="Quicksand"/>
                <a:cs typeface="Quicksand"/>
                <a:sym typeface="Quicksand"/>
              </a:rPr>
              <a:t>Heart Words List 3</a:t>
            </a:r>
            <a:endParaRPr b="1" sz="1800" u="sng">
              <a:solidFill>
                <a:schemeClr val="dk1"/>
              </a:solidFill>
              <a:latin typeface="Quicksand"/>
              <a:ea typeface="Quicksand"/>
              <a:cs typeface="Quicksand"/>
              <a:sym typeface="Quicksand"/>
            </a:endParaRPr>
          </a:p>
          <a:p>
            <a:pPr indent="0" lvl="0" marL="0" marR="190500" rtl="0" algn="ctr">
              <a:lnSpc>
                <a:spcPct val="115000"/>
              </a:lnSpc>
              <a:spcBef>
                <a:spcPts val="400"/>
              </a:spcBef>
              <a:spcAft>
                <a:spcPts val="0"/>
              </a:spcAft>
              <a:buClr>
                <a:schemeClr val="dk1"/>
              </a:buClr>
              <a:buSzPts val="1100"/>
              <a:buFont typeface="Arial"/>
              <a:buNone/>
            </a:pPr>
            <a:r>
              <a:rPr lang="en" sz="1200">
                <a:solidFill>
                  <a:schemeClr val="dk1"/>
                </a:solidFill>
                <a:latin typeface="Quicksand"/>
                <a:ea typeface="Quicksand"/>
                <a:cs typeface="Quicksand"/>
                <a:sym typeface="Quicksand"/>
              </a:rPr>
              <a:t>Please practice these words nightly. Students should already know the heart words on lists 1 and 2. If they do not, continue to practice those lists as well, nightly.</a:t>
            </a:r>
            <a:endParaRPr sz="1200">
              <a:solidFill>
                <a:schemeClr val="dk1"/>
              </a:solidFill>
              <a:latin typeface="Quicksand"/>
              <a:ea typeface="Quicksand"/>
              <a:cs typeface="Quicksand"/>
              <a:sym typeface="Quicksand"/>
            </a:endParaRPr>
          </a:p>
          <a:p>
            <a:pPr indent="0" lvl="0" marL="0" marR="190500" rtl="0" algn="ctr">
              <a:lnSpc>
                <a:spcPct val="115000"/>
              </a:lnSpc>
              <a:spcBef>
                <a:spcPts val="400"/>
              </a:spcBef>
              <a:spcAft>
                <a:spcPts val="0"/>
              </a:spcAft>
              <a:buClr>
                <a:schemeClr val="dk1"/>
              </a:buClr>
              <a:buSzPts val="1100"/>
              <a:buFont typeface="Arial"/>
              <a:buNone/>
            </a:pPr>
            <a:r>
              <a:t/>
            </a:r>
            <a:endParaRPr sz="1200">
              <a:solidFill>
                <a:schemeClr val="dk1"/>
              </a:solidFill>
              <a:latin typeface="Quicksand"/>
              <a:ea typeface="Quicksand"/>
              <a:cs typeface="Quicksand"/>
              <a:sym typeface="Quicksand"/>
            </a:endParaRPr>
          </a:p>
        </p:txBody>
      </p:sp>
      <p:sp>
        <p:nvSpPr>
          <p:cNvPr id="55" name="Google Shape;55;p13"/>
          <p:cNvSpPr/>
          <p:nvPr/>
        </p:nvSpPr>
        <p:spPr>
          <a:xfrm>
            <a:off x="758350" y="373350"/>
            <a:ext cx="6255702" cy="660475"/>
          </a:xfrm>
          <a:prstGeom prst="rect">
            <a:avLst/>
          </a:prstGeom>
        </p:spPr>
        <p:txBody>
          <a:bodyPr>
            <a:prstTxWarp prst="textPlain"/>
          </a:bodyPr>
          <a:lstStyle/>
          <a:p>
            <a:pPr lvl="0" algn="ctr"/>
            <a:r>
              <a:rPr b="0" i="0">
                <a:ln cap="flat" cmpd="sng" w="9525">
                  <a:solidFill>
                    <a:srgbClr val="000000"/>
                  </a:solidFill>
                  <a:prstDash val="solid"/>
                  <a:round/>
                  <a:headEnd len="sm" w="sm" type="none"/>
                  <a:tailEnd len="sm" w="sm" type="none"/>
                </a:ln>
                <a:solidFill>
                  <a:srgbClr val="000000"/>
                </a:solidFill>
                <a:latin typeface="Londrina Shadow"/>
              </a:rPr>
              <a:t>First Grade News</a:t>
            </a:r>
          </a:p>
        </p:txBody>
      </p:sp>
      <p:sp>
        <p:nvSpPr>
          <p:cNvPr id="56" name="Google Shape;56;p13"/>
          <p:cNvSpPr/>
          <p:nvPr/>
        </p:nvSpPr>
        <p:spPr>
          <a:xfrm>
            <a:off x="2957088" y="1165375"/>
            <a:ext cx="1990983" cy="351462"/>
          </a:xfrm>
          <a:prstGeom prst="rect">
            <a:avLst/>
          </a:prstGeom>
        </p:spPr>
        <p:txBody>
          <a:bodyPr>
            <a:prstTxWarp prst="textPlain"/>
          </a:bodyPr>
          <a:lstStyle/>
          <a:p>
            <a:pPr lvl="0" algn="ctr"/>
            <a:r>
              <a:rPr b="0" i="0">
                <a:ln cap="flat" cmpd="sng" w="9525">
                  <a:solidFill>
                    <a:srgbClr val="000000"/>
                  </a:solidFill>
                  <a:prstDash val="solid"/>
                  <a:round/>
                  <a:headEnd len="sm" w="sm" type="none"/>
                  <a:tailEnd len="sm" w="sm" type="none"/>
                </a:ln>
                <a:solidFill>
                  <a:srgbClr val="000000"/>
                </a:solidFill>
                <a:latin typeface="Fredoka One"/>
              </a:rPr>
              <a:t>February 27, 2026</a:t>
            </a:r>
          </a:p>
        </p:txBody>
      </p:sp>
      <p:sp>
        <p:nvSpPr>
          <p:cNvPr id="57" name="Google Shape;57;p13"/>
          <p:cNvSpPr txBox="1"/>
          <p:nvPr/>
        </p:nvSpPr>
        <p:spPr>
          <a:xfrm>
            <a:off x="468900" y="7280375"/>
            <a:ext cx="3974700" cy="2448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latin typeface="Quicksand"/>
                <a:ea typeface="Quicksand"/>
                <a:cs typeface="Quicksand"/>
                <a:sym typeface="Quicksand"/>
              </a:rPr>
              <a:t>Contact Information</a:t>
            </a:r>
            <a:endParaRPr b="1" sz="100" u="sng">
              <a:solidFill>
                <a:srgbClr val="000000"/>
              </a:solidFill>
              <a:latin typeface="Bangers"/>
              <a:ea typeface="Bangers"/>
              <a:cs typeface="Bangers"/>
              <a:sym typeface="Bangers"/>
            </a:endParaRPr>
          </a:p>
          <a:p>
            <a:pPr indent="0" lvl="0" marL="0" rtl="0" algn="ctr">
              <a:lnSpc>
                <a:spcPct val="150000"/>
              </a:lnSpc>
              <a:spcBef>
                <a:spcPts val="0"/>
              </a:spcBef>
              <a:spcAft>
                <a:spcPts val="0"/>
              </a:spcAft>
              <a:buClr>
                <a:schemeClr val="dk1"/>
              </a:buClr>
              <a:buSzPts val="1100"/>
              <a:buFont typeface="Arial"/>
              <a:buNone/>
            </a:pPr>
            <a:r>
              <a:rPr b="1" lang="en" sz="1100">
                <a:solidFill>
                  <a:schemeClr val="dk1"/>
                </a:solidFill>
                <a:latin typeface="Quicksand"/>
                <a:ea typeface="Quicksand"/>
                <a:cs typeface="Quicksand"/>
                <a:sym typeface="Quicksand"/>
              </a:rPr>
              <a:t>Phone: 231-263-5261</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hlink"/>
                </a:solidFill>
                <a:latin typeface="Quicksand"/>
                <a:ea typeface="Quicksand"/>
                <a:cs typeface="Quicksand"/>
                <a:sym typeface="Quicksand"/>
                <a:hlinkClick r:id="rId3"/>
              </a:rPr>
              <a:t>mjarrold@kingsleyschools.org</a:t>
            </a:r>
            <a:r>
              <a:rPr b="1" lang="en" sz="1100">
                <a:solidFill>
                  <a:schemeClr val="dk1"/>
                </a:solidFill>
                <a:latin typeface="Quicksand"/>
                <a:ea typeface="Quicksand"/>
                <a:cs typeface="Quicksand"/>
                <a:sym typeface="Quicksand"/>
              </a:rPr>
              <a:t>     		ext. 2005</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hlink"/>
                </a:solidFill>
                <a:latin typeface="Quicksand"/>
                <a:ea typeface="Quicksand"/>
                <a:cs typeface="Quicksand"/>
                <a:sym typeface="Quicksand"/>
                <a:hlinkClick r:id="rId4"/>
              </a:rPr>
              <a:t>mboyd@kingsleyschools.org</a:t>
            </a:r>
            <a:r>
              <a:rPr b="1" lang="en" sz="1100">
                <a:solidFill>
                  <a:schemeClr val="dk1"/>
                </a:solidFill>
                <a:latin typeface="Quicksand"/>
                <a:ea typeface="Quicksand"/>
                <a:cs typeface="Quicksand"/>
                <a:sym typeface="Quicksand"/>
              </a:rPr>
              <a:t>       		ext. 2013</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hlink"/>
                </a:solidFill>
                <a:latin typeface="Quicksand"/>
                <a:ea typeface="Quicksand"/>
                <a:cs typeface="Quicksand"/>
                <a:sym typeface="Quicksand"/>
                <a:hlinkClick r:id="rId5"/>
              </a:rPr>
              <a:t>aclark@kingsleyschools.org</a:t>
            </a:r>
            <a:r>
              <a:rPr b="1" lang="en" sz="1100">
                <a:solidFill>
                  <a:schemeClr val="dk1"/>
                </a:solidFill>
                <a:latin typeface="Quicksand"/>
                <a:ea typeface="Quicksand"/>
                <a:cs typeface="Quicksand"/>
                <a:sym typeface="Quicksand"/>
              </a:rPr>
              <a:t>        		ext. 2014</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accent5"/>
                </a:solidFill>
                <a:latin typeface="Quicksand"/>
                <a:ea typeface="Quicksand"/>
                <a:cs typeface="Quicksand"/>
                <a:sym typeface="Quicksand"/>
                <a:hlinkClick r:id="rId6">
                  <a:extLst>
                    <a:ext uri="{A12FA001-AC4F-418D-AE19-62706E023703}">
                      <ahyp:hlinkClr val="tx"/>
                    </a:ext>
                  </a:extLst>
                </a:hlinkClick>
              </a:rPr>
              <a:t>skubesh@kingsleyschools.org</a:t>
            </a:r>
            <a:r>
              <a:rPr b="1" lang="en" sz="1100">
                <a:solidFill>
                  <a:schemeClr val="dk1"/>
                </a:solidFill>
                <a:latin typeface="Quicksand"/>
                <a:ea typeface="Quicksand"/>
                <a:cs typeface="Quicksand"/>
                <a:sym typeface="Quicksand"/>
              </a:rPr>
              <a:t>    		ext. 2012</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hlink"/>
                </a:solidFill>
                <a:latin typeface="Quicksand"/>
                <a:ea typeface="Quicksand"/>
                <a:cs typeface="Quicksand"/>
                <a:sym typeface="Quicksand"/>
                <a:hlinkClick r:id="rId7"/>
              </a:rPr>
              <a:t>jlawrence@kingsleyschools.org</a:t>
            </a:r>
            <a:r>
              <a:rPr b="1" lang="en" sz="1100">
                <a:solidFill>
                  <a:schemeClr val="dk1"/>
                </a:solidFill>
                <a:latin typeface="Quicksand"/>
                <a:ea typeface="Quicksand"/>
                <a:cs typeface="Quicksand"/>
                <a:sym typeface="Quicksand"/>
              </a:rPr>
              <a:t>    		ext. 2009</a:t>
            </a:r>
            <a:endParaRPr b="1" sz="1100">
              <a:solidFill>
                <a:schemeClr val="dk1"/>
              </a:solidFill>
              <a:latin typeface="Quicksand"/>
              <a:ea typeface="Quicksand"/>
              <a:cs typeface="Quicksand"/>
              <a:sym typeface="Quicksand"/>
            </a:endParaRPr>
          </a:p>
          <a:p>
            <a:pPr indent="0" lvl="0" marL="0" rtl="0" algn="l">
              <a:lnSpc>
                <a:spcPct val="150000"/>
              </a:lnSpc>
              <a:spcBef>
                <a:spcPts val="0"/>
              </a:spcBef>
              <a:spcAft>
                <a:spcPts val="0"/>
              </a:spcAft>
              <a:buClr>
                <a:schemeClr val="dk1"/>
              </a:buClr>
              <a:buSzPts val="1100"/>
              <a:buFont typeface="Arial"/>
              <a:buNone/>
            </a:pPr>
            <a:r>
              <a:rPr b="1" lang="en" sz="1100" u="sng">
                <a:solidFill>
                  <a:schemeClr val="hlink"/>
                </a:solidFill>
                <a:latin typeface="Quicksand"/>
                <a:ea typeface="Quicksand"/>
                <a:cs typeface="Quicksand"/>
                <a:sym typeface="Quicksand"/>
                <a:hlinkClick r:id="rId8"/>
              </a:rPr>
              <a:t>hmcpherson@kingsleyschools.org </a:t>
            </a:r>
            <a:r>
              <a:rPr b="1" lang="en" sz="1100">
                <a:solidFill>
                  <a:schemeClr val="dk1"/>
                </a:solidFill>
                <a:latin typeface="Quicksand"/>
                <a:ea typeface="Quicksand"/>
                <a:cs typeface="Quicksand"/>
                <a:sym typeface="Quicksand"/>
              </a:rPr>
              <a:t>	ext. 2010</a:t>
            </a:r>
            <a:endParaRPr b="1" sz="1100">
              <a:solidFill>
                <a:schemeClr val="dk1"/>
              </a:solidFill>
              <a:latin typeface="Quicksand"/>
              <a:ea typeface="Quicksand"/>
              <a:cs typeface="Quicksand"/>
              <a:sym typeface="Quicksand"/>
            </a:endParaRPr>
          </a:p>
          <a:p>
            <a:pPr indent="0" lvl="0" marL="0" rtl="0" algn="ctr">
              <a:lnSpc>
                <a:spcPct val="115000"/>
              </a:lnSpc>
              <a:spcBef>
                <a:spcPts val="1200"/>
              </a:spcBef>
              <a:spcAft>
                <a:spcPts val="0"/>
              </a:spcAft>
              <a:buClr>
                <a:schemeClr val="dk1"/>
              </a:buClr>
              <a:buSzPts val="1100"/>
              <a:buFont typeface="Arial"/>
              <a:buNone/>
            </a:pPr>
            <a:r>
              <a:rPr b="1" lang="en" sz="1100">
                <a:solidFill>
                  <a:srgbClr val="38761D"/>
                </a:solidFill>
                <a:latin typeface="Quicksand"/>
                <a:ea typeface="Quicksand"/>
                <a:cs typeface="Quicksand"/>
                <a:sym typeface="Quicksand"/>
              </a:rPr>
              <a:t>All teachers are also available via Class Dojo</a:t>
            </a:r>
            <a:endParaRPr b="1" sz="1100">
              <a:solidFill>
                <a:srgbClr val="38761D"/>
              </a:solidFill>
              <a:latin typeface="Quicksand"/>
              <a:ea typeface="Quicksand"/>
              <a:cs typeface="Quicksand"/>
              <a:sym typeface="Quicksand"/>
            </a:endParaRPr>
          </a:p>
          <a:p>
            <a:pPr indent="0" lvl="0" marL="0" rtl="0" algn="ctr">
              <a:lnSpc>
                <a:spcPct val="115000"/>
              </a:lnSpc>
              <a:spcBef>
                <a:spcPts val="1200"/>
              </a:spcBef>
              <a:spcAft>
                <a:spcPts val="0"/>
              </a:spcAft>
              <a:buNone/>
            </a:pPr>
            <a:r>
              <a:t/>
            </a:r>
            <a:endParaRPr sz="1200">
              <a:solidFill>
                <a:schemeClr val="dk1"/>
              </a:solidFill>
              <a:latin typeface="Quicksand"/>
              <a:ea typeface="Quicksand"/>
              <a:cs typeface="Quicksand"/>
              <a:sym typeface="Quicksand"/>
            </a:endParaRPr>
          </a:p>
          <a:p>
            <a:pPr indent="0" lvl="0" marL="0" rtl="0" algn="ctr">
              <a:lnSpc>
                <a:spcPct val="115000"/>
              </a:lnSpc>
              <a:spcBef>
                <a:spcPts val="1200"/>
              </a:spcBef>
              <a:spcAft>
                <a:spcPts val="0"/>
              </a:spcAft>
              <a:buNone/>
            </a:pPr>
            <a:r>
              <a:t/>
            </a:r>
            <a:endParaRPr sz="1200">
              <a:highlight>
                <a:srgbClr val="FFFFFF"/>
              </a:highlight>
              <a:latin typeface="Quicksand"/>
              <a:ea typeface="Quicksand"/>
              <a:cs typeface="Quicksand"/>
              <a:sym typeface="Quicksand"/>
            </a:endParaRPr>
          </a:p>
        </p:txBody>
      </p:sp>
      <p:sp>
        <p:nvSpPr>
          <p:cNvPr id="58" name="Google Shape;58;p13"/>
          <p:cNvSpPr txBox="1"/>
          <p:nvPr/>
        </p:nvSpPr>
        <p:spPr>
          <a:xfrm>
            <a:off x="4665025" y="1648375"/>
            <a:ext cx="2697300" cy="50904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solidFill>
                  <a:schemeClr val="dk1"/>
                </a:solidFill>
                <a:latin typeface="Quicksand"/>
                <a:ea typeface="Quicksand"/>
                <a:cs typeface="Quicksand"/>
                <a:sym typeface="Quicksand"/>
              </a:rPr>
              <a:t>Important Dates:</a:t>
            </a:r>
            <a:endParaRPr sz="1200">
              <a:solidFill>
                <a:schemeClr val="dk1"/>
              </a:solidFill>
              <a:latin typeface="Quicksand"/>
              <a:ea typeface="Quicksand"/>
              <a:cs typeface="Quicksand"/>
              <a:sym typeface="Quicksand"/>
            </a:endParaRPr>
          </a:p>
          <a:p>
            <a:pPr indent="0" lvl="0" marL="0" rtl="0" algn="l">
              <a:spcBef>
                <a:spcPts val="1000"/>
              </a:spcBef>
              <a:spcAft>
                <a:spcPts val="0"/>
              </a:spcAft>
              <a:buClr>
                <a:schemeClr val="dk1"/>
              </a:buClr>
              <a:buSzPts val="1100"/>
              <a:buFont typeface="Arial"/>
              <a:buNone/>
            </a:pPr>
            <a:r>
              <a:rPr b="1" lang="en" sz="1200" u="sng">
                <a:solidFill>
                  <a:schemeClr val="dk1"/>
                </a:solidFill>
                <a:latin typeface="Quicksand"/>
                <a:ea typeface="Quicksand"/>
                <a:cs typeface="Quicksand"/>
                <a:sym typeface="Quicksand"/>
              </a:rPr>
              <a:t>March 5:</a:t>
            </a:r>
            <a:r>
              <a:rPr lang="en" sz="1200">
                <a:solidFill>
                  <a:schemeClr val="dk1"/>
                </a:solidFill>
                <a:latin typeface="Quicksand"/>
                <a:ea typeface="Quicksand"/>
                <a:cs typeface="Quicksand"/>
                <a:sym typeface="Quicksand"/>
              </a:rPr>
              <a:t> Black and Orange Day</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6:</a:t>
            </a:r>
            <a:r>
              <a:rPr lang="en" sz="1200">
                <a:solidFill>
                  <a:schemeClr val="dk1"/>
                </a:solidFill>
                <a:latin typeface="Quicksand"/>
                <a:ea typeface="Quicksand"/>
                <a:cs typeface="Quicksand"/>
                <a:sym typeface="Quicksand"/>
              </a:rPr>
              <a:t> Center Ice Field Trip</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9:</a:t>
            </a:r>
            <a:r>
              <a:rPr lang="en" sz="1200">
                <a:solidFill>
                  <a:schemeClr val="dk1"/>
                </a:solidFill>
                <a:latin typeface="Quicksand"/>
                <a:ea typeface="Quicksand"/>
                <a:cs typeface="Quicksand"/>
                <a:sym typeface="Quicksand"/>
              </a:rPr>
              <a:t> Bookmark 1 Due</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12:</a:t>
            </a:r>
            <a:r>
              <a:rPr lang="en" sz="1200">
                <a:solidFill>
                  <a:schemeClr val="dk1"/>
                </a:solidFill>
                <a:latin typeface="Quicksand"/>
                <a:ea typeface="Quicksand"/>
                <a:cs typeface="Quicksand"/>
                <a:sym typeface="Quicksand"/>
              </a:rPr>
              <a:t> Real Life Superhero Day</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16:</a:t>
            </a:r>
            <a:r>
              <a:rPr lang="en" sz="1200">
                <a:solidFill>
                  <a:schemeClr val="dk1"/>
                </a:solidFill>
                <a:latin typeface="Quicksand"/>
                <a:ea typeface="Quicksand"/>
                <a:cs typeface="Quicksand"/>
                <a:sym typeface="Quicksand"/>
              </a:rPr>
              <a:t> Bookmark 2 Due</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17:</a:t>
            </a:r>
            <a:r>
              <a:rPr lang="en" sz="1200">
                <a:solidFill>
                  <a:schemeClr val="dk1"/>
                </a:solidFill>
                <a:latin typeface="Quicksand"/>
                <a:ea typeface="Quicksand"/>
                <a:cs typeface="Quicksand"/>
                <a:sym typeface="Quicksand"/>
              </a:rPr>
              <a:t> Super Green Day</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18:</a:t>
            </a:r>
            <a:r>
              <a:rPr lang="en" sz="1200">
                <a:solidFill>
                  <a:schemeClr val="dk1"/>
                </a:solidFill>
                <a:latin typeface="Quicksand"/>
                <a:ea typeface="Quicksand"/>
                <a:cs typeface="Quicksand"/>
                <a:sym typeface="Quicksand"/>
              </a:rPr>
              <a:t> Super Reading Poster Project Due</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19:</a:t>
            </a:r>
            <a:r>
              <a:rPr lang="en" sz="1200">
                <a:solidFill>
                  <a:schemeClr val="dk1"/>
                </a:solidFill>
                <a:latin typeface="Quicksand"/>
                <a:ea typeface="Quicksand"/>
                <a:cs typeface="Quicksand"/>
                <a:sym typeface="Quicksand"/>
              </a:rPr>
              <a:t> Class Color Day (Blue)</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23:</a:t>
            </a:r>
            <a:r>
              <a:rPr lang="en" sz="1200">
                <a:solidFill>
                  <a:schemeClr val="dk1"/>
                </a:solidFill>
                <a:latin typeface="Quicksand"/>
                <a:ea typeface="Quicksand"/>
                <a:cs typeface="Quicksand"/>
                <a:sym typeface="Quicksand"/>
              </a:rPr>
              <a:t> Bookmark 3 Due</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26:</a:t>
            </a:r>
            <a:r>
              <a:rPr lang="en" sz="1200">
                <a:solidFill>
                  <a:schemeClr val="dk1"/>
                </a:solidFill>
                <a:latin typeface="Quicksand"/>
                <a:ea typeface="Quicksand"/>
                <a:cs typeface="Quicksand"/>
                <a:sym typeface="Quicksand"/>
              </a:rPr>
              <a:t> Heroes vs Villains Day</a:t>
            </a:r>
            <a:endParaRPr sz="1200">
              <a:solidFill>
                <a:schemeClr val="dk1"/>
              </a:solidFill>
              <a:latin typeface="Quicksand"/>
              <a:ea typeface="Quicksand"/>
              <a:cs typeface="Quicksand"/>
              <a:sym typeface="Quicksand"/>
            </a:endParaRPr>
          </a:p>
          <a:p>
            <a:pPr indent="0" lvl="0" marL="0" rtl="0" algn="l">
              <a:spcBef>
                <a:spcPts val="1000"/>
              </a:spcBef>
              <a:spcAft>
                <a:spcPts val="0"/>
              </a:spcAft>
              <a:buClr>
                <a:schemeClr val="dk1"/>
              </a:buClr>
              <a:buSzPts val="1100"/>
              <a:buFont typeface="Arial"/>
              <a:buNone/>
            </a:pPr>
            <a:r>
              <a:rPr b="1" lang="en" sz="1200" u="sng">
                <a:solidFill>
                  <a:schemeClr val="dk1"/>
                </a:solidFill>
                <a:latin typeface="Quicksand"/>
                <a:ea typeface="Quicksand"/>
                <a:cs typeface="Quicksand"/>
                <a:sym typeface="Quicksand"/>
              </a:rPr>
              <a:t>March 27:</a:t>
            </a:r>
            <a:r>
              <a:rPr lang="en" sz="1200">
                <a:solidFill>
                  <a:schemeClr val="dk1"/>
                </a:solidFill>
                <a:latin typeface="Quicksand"/>
                <a:ea typeface="Quicksand"/>
                <a:cs typeface="Quicksand"/>
                <a:sym typeface="Quicksand"/>
              </a:rPr>
              <a:t> PJ Day</a:t>
            </a:r>
            <a:endParaRPr sz="1200">
              <a:solidFill>
                <a:schemeClr val="dk1"/>
              </a:solidFill>
              <a:latin typeface="Quicksand"/>
              <a:ea typeface="Quicksand"/>
              <a:cs typeface="Quicksand"/>
              <a:sym typeface="Quicksand"/>
            </a:endParaRPr>
          </a:p>
          <a:p>
            <a:pPr indent="0" lvl="0" marL="0" rtl="0" algn="l">
              <a:spcBef>
                <a:spcPts val="1000"/>
              </a:spcBef>
              <a:spcAft>
                <a:spcPts val="0"/>
              </a:spcAft>
              <a:buClr>
                <a:schemeClr val="dk1"/>
              </a:buClr>
              <a:buSzPts val="1100"/>
              <a:buFont typeface="Arial"/>
              <a:buNone/>
            </a:pPr>
            <a:r>
              <a:rPr b="1" lang="en" sz="1200" u="sng">
                <a:solidFill>
                  <a:schemeClr val="dk1"/>
                </a:solidFill>
                <a:latin typeface="Quicksand"/>
                <a:ea typeface="Quicksand"/>
                <a:cs typeface="Quicksand"/>
                <a:sym typeface="Quicksand"/>
              </a:rPr>
              <a:t>March 27:</a:t>
            </a:r>
            <a:r>
              <a:rPr lang="en" sz="1200">
                <a:solidFill>
                  <a:schemeClr val="dk1"/>
                </a:solidFill>
                <a:latin typeface="Quicksand"/>
                <a:ea typeface="Quicksand"/>
                <a:cs typeface="Quicksand"/>
                <a:sym typeface="Quicksand"/>
              </a:rPr>
              <a:t> End of Marking Period 3</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March 30-April 6:</a:t>
            </a:r>
            <a:r>
              <a:rPr lang="en" sz="1200">
                <a:solidFill>
                  <a:schemeClr val="dk1"/>
                </a:solidFill>
                <a:latin typeface="Quicksand"/>
                <a:ea typeface="Quicksand"/>
                <a:cs typeface="Quicksand"/>
                <a:sym typeface="Quicksand"/>
              </a:rPr>
              <a:t> Spring Break</a:t>
            </a:r>
            <a:endParaRPr sz="1200">
              <a:solidFill>
                <a:schemeClr val="dk1"/>
              </a:solidFill>
              <a:latin typeface="Quicksand"/>
              <a:ea typeface="Quicksand"/>
              <a:cs typeface="Quicksand"/>
              <a:sym typeface="Quicksand"/>
            </a:endParaRPr>
          </a:p>
          <a:p>
            <a:pPr indent="0" lvl="0" marL="0" rtl="0" algn="l">
              <a:spcBef>
                <a:spcPts val="1000"/>
              </a:spcBef>
              <a:spcAft>
                <a:spcPts val="0"/>
              </a:spcAft>
              <a:buNone/>
            </a:pPr>
            <a:r>
              <a:rPr b="1" lang="en" sz="1200" u="sng">
                <a:solidFill>
                  <a:schemeClr val="dk1"/>
                </a:solidFill>
                <a:latin typeface="Quicksand"/>
                <a:ea typeface="Quicksand"/>
                <a:cs typeface="Quicksand"/>
                <a:sym typeface="Quicksand"/>
              </a:rPr>
              <a:t>April 7:</a:t>
            </a:r>
            <a:r>
              <a:rPr lang="en" sz="1200">
                <a:solidFill>
                  <a:schemeClr val="dk1"/>
                </a:solidFill>
                <a:latin typeface="Quicksand"/>
                <a:ea typeface="Quicksand"/>
                <a:cs typeface="Quicksand"/>
                <a:sym typeface="Quicksand"/>
              </a:rPr>
              <a:t> Back to School</a:t>
            </a:r>
            <a:endParaRPr sz="1200">
              <a:solidFill>
                <a:schemeClr val="dk1"/>
              </a:solidFill>
              <a:latin typeface="Quicksand"/>
              <a:ea typeface="Quicksand"/>
              <a:cs typeface="Quicksand"/>
              <a:sym typeface="Quicksand"/>
            </a:endParaRPr>
          </a:p>
          <a:p>
            <a:pPr indent="0" lvl="0" marL="0" rtl="0" algn="l">
              <a:spcBef>
                <a:spcPts val="1000"/>
              </a:spcBef>
              <a:spcAft>
                <a:spcPts val="1000"/>
              </a:spcAft>
              <a:buClr>
                <a:schemeClr val="dk1"/>
              </a:buClr>
              <a:buSzPts val="1100"/>
              <a:buFont typeface="Arial"/>
              <a:buNone/>
            </a:pPr>
            <a:r>
              <a:t/>
            </a:r>
            <a:endParaRPr sz="1200">
              <a:solidFill>
                <a:schemeClr val="dk1"/>
              </a:solidFill>
              <a:latin typeface="Quicksand"/>
              <a:ea typeface="Quicksand"/>
              <a:cs typeface="Quicksand"/>
              <a:sym typeface="Quicksand"/>
            </a:endParaRPr>
          </a:p>
        </p:txBody>
      </p:sp>
      <p:pic>
        <p:nvPicPr>
          <p:cNvPr descr="Vector graphics of penguin in winter clothes | Free SVG" id="59" name="Google Shape;59;p13"/>
          <p:cNvPicPr preferRelativeResize="0"/>
          <p:nvPr/>
        </p:nvPicPr>
        <p:blipFill rotWithShape="1">
          <a:blip r:embed="rId9">
            <a:alphaModFix/>
          </a:blip>
          <a:srcRect b="-16649" l="-578779" r="578779" t="16650"/>
          <a:stretch/>
        </p:blipFill>
        <p:spPr>
          <a:xfrm>
            <a:off x="459300" y="1186225"/>
            <a:ext cx="1080675" cy="1080675"/>
          </a:xfrm>
          <a:prstGeom prst="rect">
            <a:avLst/>
          </a:prstGeom>
          <a:noFill/>
          <a:ln>
            <a:noFill/>
          </a:ln>
        </p:spPr>
      </p:pic>
      <p:sp>
        <p:nvSpPr>
          <p:cNvPr id="60" name="Google Shape;60;p13"/>
          <p:cNvSpPr txBox="1"/>
          <p:nvPr/>
        </p:nvSpPr>
        <p:spPr>
          <a:xfrm>
            <a:off x="468550" y="5664075"/>
            <a:ext cx="3974700" cy="14556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solidFill>
                  <a:schemeClr val="dk1"/>
                </a:solidFill>
                <a:latin typeface="Quicksand"/>
                <a:ea typeface="Quicksand"/>
                <a:cs typeface="Quicksand"/>
                <a:sym typeface="Quicksand"/>
              </a:rPr>
              <a:t>Snacks &amp; Water Bottles</a:t>
            </a:r>
            <a:endParaRPr b="1" sz="1800" u="sng">
              <a:solidFill>
                <a:schemeClr val="dk1"/>
              </a:solidFill>
              <a:latin typeface="Quicksand"/>
              <a:ea typeface="Quicksand"/>
              <a:cs typeface="Quicksand"/>
              <a:sym typeface="Quicksand"/>
            </a:endParaRPr>
          </a:p>
          <a:p>
            <a:pPr indent="0" lvl="0" marL="0" rtl="0" algn="ctr">
              <a:spcBef>
                <a:spcPts val="1000"/>
              </a:spcBef>
              <a:spcAft>
                <a:spcPts val="0"/>
              </a:spcAft>
              <a:buNone/>
            </a:pPr>
            <a:r>
              <a:rPr lang="en" sz="1200">
                <a:solidFill>
                  <a:schemeClr val="dk1"/>
                </a:solidFill>
                <a:latin typeface="Quicksand"/>
                <a:ea typeface="Quicksand"/>
                <a:cs typeface="Quicksand"/>
                <a:sym typeface="Quicksand"/>
              </a:rPr>
              <a:t>Please continue to send </a:t>
            </a:r>
            <a:r>
              <a:rPr b="1" lang="en" sz="1200">
                <a:solidFill>
                  <a:schemeClr val="dk1"/>
                </a:solidFill>
                <a:latin typeface="Quicksand"/>
                <a:ea typeface="Quicksand"/>
                <a:cs typeface="Quicksand"/>
                <a:sym typeface="Quicksand"/>
              </a:rPr>
              <a:t>TWO</a:t>
            </a:r>
            <a:r>
              <a:rPr lang="en" sz="1200">
                <a:solidFill>
                  <a:schemeClr val="dk1"/>
                </a:solidFill>
                <a:latin typeface="Quicksand"/>
                <a:ea typeface="Quicksand"/>
                <a:cs typeface="Quicksand"/>
                <a:sym typeface="Quicksand"/>
              </a:rPr>
              <a:t> snacks a day for your child. Students also may bring a water bottle to drink from throughout the day. This limits the use of the water fountain the the hallway.</a:t>
            </a:r>
            <a:endParaRPr sz="1200">
              <a:solidFill>
                <a:schemeClr val="dk1"/>
              </a:solidFill>
              <a:latin typeface="Quicksand"/>
              <a:ea typeface="Quicksand"/>
              <a:cs typeface="Quicksand"/>
              <a:sym typeface="Quicksand"/>
            </a:endParaRPr>
          </a:p>
        </p:txBody>
      </p:sp>
      <p:graphicFrame>
        <p:nvGraphicFramePr>
          <p:cNvPr id="61" name="Google Shape;61;p13"/>
          <p:cNvGraphicFramePr/>
          <p:nvPr/>
        </p:nvGraphicFramePr>
        <p:xfrm>
          <a:off x="695500" y="3009200"/>
          <a:ext cx="3000000" cy="3000000"/>
        </p:xfrm>
        <a:graphic>
          <a:graphicData uri="http://schemas.openxmlformats.org/drawingml/2006/table">
            <a:tbl>
              <a:tblPr>
                <a:noFill/>
                <a:tableStyleId>{E8434E87-96E4-4B95-8B4B-703F7B8D08D1}</a:tableStyleId>
              </a:tblPr>
              <a:tblGrid>
                <a:gridCol w="880200"/>
                <a:gridCol w="880200"/>
                <a:gridCol w="880200"/>
                <a:gridCol w="880200"/>
              </a:tblGrid>
              <a:tr h="455525">
                <a:tc>
                  <a:txBody>
                    <a:bodyPr/>
                    <a:lstStyle/>
                    <a:p>
                      <a:pPr indent="0" lvl="0" marL="0" rtl="0" algn="ctr">
                        <a:spcBef>
                          <a:spcPts val="0"/>
                        </a:spcBef>
                        <a:spcAft>
                          <a:spcPts val="0"/>
                        </a:spcAft>
                        <a:buNone/>
                      </a:pPr>
                      <a:r>
                        <a:rPr b="1" lang="en" sz="1200">
                          <a:latin typeface="Quicksand"/>
                          <a:ea typeface="Quicksand"/>
                          <a:cs typeface="Quicksand"/>
                          <a:sym typeface="Quicksand"/>
                        </a:rPr>
                        <a:t>could</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one</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would</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once</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55525">
                <a:tc>
                  <a:txBody>
                    <a:bodyPr/>
                    <a:lstStyle/>
                    <a:p>
                      <a:pPr indent="0" lvl="0" marL="0" rtl="0" algn="ctr">
                        <a:spcBef>
                          <a:spcPts val="0"/>
                        </a:spcBef>
                        <a:spcAft>
                          <a:spcPts val="0"/>
                        </a:spcAft>
                        <a:buNone/>
                      </a:pPr>
                      <a:r>
                        <a:rPr b="1" lang="en" sz="1200">
                          <a:latin typeface="Quicksand"/>
                          <a:ea typeface="Quicksand"/>
                          <a:cs typeface="Quicksand"/>
                          <a:sym typeface="Quicksand"/>
                        </a:rPr>
                        <a:t>should</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two</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or</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does</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55525">
                <a:tc>
                  <a:txBody>
                    <a:bodyPr/>
                    <a:lstStyle/>
                    <a:p>
                      <a:pPr indent="0" lvl="0" marL="0" rtl="0" algn="ctr">
                        <a:spcBef>
                          <a:spcPts val="0"/>
                        </a:spcBef>
                        <a:spcAft>
                          <a:spcPts val="0"/>
                        </a:spcAft>
                        <a:buNone/>
                      </a:pPr>
                      <a:r>
                        <a:rPr b="1" lang="en" sz="1200">
                          <a:latin typeface="Quicksand"/>
                          <a:ea typeface="Quicksand"/>
                          <a:cs typeface="Quicksand"/>
                          <a:sym typeface="Quicksand"/>
                        </a:rPr>
                        <a:t>for</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many</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there</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any</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3700">
                <a:tc>
                  <a:txBody>
                    <a:bodyPr/>
                    <a:lstStyle/>
                    <a:p>
                      <a:pPr indent="0" lvl="0" marL="0" rtl="0" algn="ctr">
                        <a:spcBef>
                          <a:spcPts val="0"/>
                        </a:spcBef>
                        <a:spcAft>
                          <a:spcPts val="0"/>
                        </a:spcAft>
                        <a:buNone/>
                      </a:pPr>
                      <a:r>
                        <a:rPr b="1" lang="en" sz="1200">
                          <a:latin typeface="Quicksand"/>
                          <a:ea typeface="Quicksand"/>
                          <a:cs typeface="Quicksand"/>
                          <a:sym typeface="Quicksand"/>
                        </a:rPr>
                        <a:t>where</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been</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who</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into</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55525">
                <a:tc>
                  <a:txBody>
                    <a:bodyPr/>
                    <a:lstStyle/>
                    <a:p>
                      <a:pPr indent="0" lvl="0" marL="0" rtl="0" algn="ctr">
                        <a:spcBef>
                          <a:spcPts val="0"/>
                        </a:spcBef>
                        <a:spcAft>
                          <a:spcPts val="0"/>
                        </a:spcAft>
                        <a:buNone/>
                      </a:pPr>
                      <a:r>
                        <a:rPr b="1" lang="en" sz="1200">
                          <a:latin typeface="Quicksand"/>
                          <a:ea typeface="Quicksand"/>
                          <a:cs typeface="Quicksand"/>
                          <a:sym typeface="Quicksand"/>
                        </a:rPr>
                        <a:t>by</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friend</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my</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b="1" lang="en" sz="1200">
                          <a:latin typeface="Quicksand"/>
                          <a:ea typeface="Quicksand"/>
                          <a:cs typeface="Quicksand"/>
                          <a:sym typeface="Quicksand"/>
                        </a:rPr>
                        <a:t>because</a:t>
                      </a:r>
                      <a:endParaRPr b="1" sz="1200">
                        <a:latin typeface="Quicksand"/>
                        <a:ea typeface="Quicksand"/>
                        <a:cs typeface="Quicksand"/>
                        <a:sym typeface="Quicksand"/>
                      </a:endParaRPr>
                    </a:p>
                  </a:txBody>
                  <a:tcPr marT="91425" marB="91425" marR="91425" marL="914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62" name="Google Shape;62;p13"/>
          <p:cNvSpPr txBox="1"/>
          <p:nvPr/>
        </p:nvSpPr>
        <p:spPr>
          <a:xfrm>
            <a:off x="4665025" y="7119675"/>
            <a:ext cx="2736300" cy="26088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u="sng">
                <a:solidFill>
                  <a:schemeClr val="dk1"/>
                </a:solidFill>
                <a:latin typeface="Quicksand"/>
                <a:ea typeface="Quicksand"/>
                <a:cs typeface="Quicksand"/>
                <a:sym typeface="Quicksand"/>
              </a:rPr>
              <a:t>Reading Month</a:t>
            </a:r>
            <a:endParaRPr b="1" sz="1800" u="sng">
              <a:solidFill>
                <a:schemeClr val="dk1"/>
              </a:solidFill>
              <a:latin typeface="Quicksand"/>
              <a:ea typeface="Quicksand"/>
              <a:cs typeface="Quicksand"/>
              <a:sym typeface="Quicksand"/>
            </a:endParaRPr>
          </a:p>
          <a:p>
            <a:pPr indent="0" lvl="0" marL="0" rtl="0" algn="ctr">
              <a:spcBef>
                <a:spcPts val="1000"/>
              </a:spcBef>
              <a:spcAft>
                <a:spcPts val="0"/>
              </a:spcAft>
              <a:buNone/>
            </a:pPr>
            <a:r>
              <a:rPr lang="en" sz="1200">
                <a:solidFill>
                  <a:schemeClr val="dk1"/>
                </a:solidFill>
                <a:latin typeface="Quicksand"/>
                <a:ea typeface="Quicksand"/>
                <a:cs typeface="Quicksand"/>
                <a:sym typeface="Quicksand"/>
              </a:rPr>
              <a:t>Reading month is always busy and filled with spirit days where students get to dress up. Students also get to enjoy assemblies put on by the wonderful Mrs. Lawrence! Keep your eyes peeled for all the important dates listed above.</a:t>
            </a:r>
            <a:endParaRPr sz="1200">
              <a:solidFill>
                <a:schemeClr val="dk1"/>
              </a:solidFill>
              <a:latin typeface="Quicksand"/>
              <a:ea typeface="Quicksand"/>
              <a:cs typeface="Quicksand"/>
              <a:sym typeface="Quicksand"/>
            </a:endParaRPr>
          </a:p>
          <a:p>
            <a:pPr indent="0" lvl="0" marL="0" rtl="0" algn="ctr">
              <a:spcBef>
                <a:spcPts val="1000"/>
              </a:spcBef>
              <a:spcAft>
                <a:spcPts val="0"/>
              </a:spcAft>
              <a:buNone/>
            </a:pPr>
            <a:r>
              <a:rPr lang="en" sz="1200">
                <a:solidFill>
                  <a:schemeClr val="dk1"/>
                </a:solidFill>
                <a:latin typeface="Quicksand"/>
                <a:ea typeface="Quicksand"/>
                <a:cs typeface="Quicksand"/>
                <a:sym typeface="Quicksand"/>
              </a:rPr>
              <a:t>Students are bringing home a reading moth packed today with a lot of information!</a:t>
            </a:r>
            <a:endParaRPr sz="1200">
              <a:solidFill>
                <a:schemeClr val="dk1"/>
              </a:solidFill>
              <a:latin typeface="Quicksand"/>
              <a:ea typeface="Quicksand"/>
              <a:cs typeface="Quicksand"/>
              <a:sym typeface="Quicksand"/>
            </a:endParaRPr>
          </a:p>
        </p:txBody>
      </p:sp>
      <p:pic>
        <p:nvPicPr>
          <p:cNvPr descr="Cartoon red explosion in cartoon style on blue background. retro style. Vector illustration. stock image. (Provided by Getty Images)" id="63" name="Google Shape;63;p13"/>
          <p:cNvPicPr preferRelativeResize="0"/>
          <p:nvPr/>
        </p:nvPicPr>
        <p:blipFill>
          <a:blip r:embed="rId10">
            <a:alphaModFix/>
          </a:blip>
          <a:stretch>
            <a:fillRect/>
          </a:stretch>
        </p:blipFill>
        <p:spPr>
          <a:xfrm>
            <a:off x="165300" y="1033825"/>
            <a:ext cx="1123727" cy="1123727"/>
          </a:xfrm>
          <a:prstGeom prst="rect">
            <a:avLst/>
          </a:prstGeom>
          <a:noFill/>
          <a:ln>
            <a:noFill/>
          </a:ln>
        </p:spPr>
      </p:pic>
      <p:pic>
        <p:nvPicPr>
          <p:cNvPr descr="Cartoon red explosion in cartoon style on blue background. retro style. Vector illustration. stock image. (Provided by Getty Images)" id="64" name="Google Shape;64;p13"/>
          <p:cNvPicPr preferRelativeResize="0"/>
          <p:nvPr/>
        </p:nvPicPr>
        <p:blipFill>
          <a:blip r:embed="rId10">
            <a:alphaModFix/>
          </a:blip>
          <a:stretch>
            <a:fillRect/>
          </a:stretch>
        </p:blipFill>
        <p:spPr>
          <a:xfrm>
            <a:off x="7014051" y="1033825"/>
            <a:ext cx="758349" cy="758349"/>
          </a:xfrm>
          <a:prstGeom prst="rect">
            <a:avLst/>
          </a:prstGeom>
          <a:noFill/>
          <a:ln>
            <a:noFill/>
          </a:ln>
        </p:spPr>
      </p:pic>
      <p:sp>
        <p:nvSpPr>
          <p:cNvPr id="65" name="Google Shape;65;p13"/>
          <p:cNvSpPr txBox="1"/>
          <p:nvPr/>
        </p:nvSpPr>
        <p:spPr>
          <a:xfrm>
            <a:off x="416000" y="1376600"/>
            <a:ext cx="537000" cy="35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1"/>
                </a:solidFill>
                <a:latin typeface="Bangers"/>
                <a:ea typeface="Bangers"/>
                <a:cs typeface="Bangers"/>
                <a:sym typeface="Bangers"/>
              </a:rPr>
              <a:t>POW</a:t>
            </a:r>
            <a:endParaRPr b="1" sz="1800">
              <a:solidFill>
                <a:schemeClr val="dk1"/>
              </a:solidFill>
              <a:latin typeface="Bangers"/>
              <a:ea typeface="Bangers"/>
              <a:cs typeface="Bangers"/>
              <a:sym typeface="Bangers"/>
            </a:endParaRPr>
          </a:p>
        </p:txBody>
      </p:sp>
      <p:sp>
        <p:nvSpPr>
          <p:cNvPr id="66" name="Google Shape;66;p13"/>
          <p:cNvSpPr txBox="1"/>
          <p:nvPr/>
        </p:nvSpPr>
        <p:spPr>
          <a:xfrm>
            <a:off x="7124725" y="1165300"/>
            <a:ext cx="537000" cy="35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1"/>
                </a:solidFill>
                <a:latin typeface="Bangers"/>
                <a:ea typeface="Bangers"/>
                <a:cs typeface="Bangers"/>
                <a:sym typeface="Bangers"/>
              </a:rPr>
              <a:t>POW</a:t>
            </a:r>
            <a:endParaRPr b="1" sz="1800">
              <a:solidFill>
                <a:schemeClr val="dk1"/>
              </a:solidFill>
              <a:latin typeface="Bangers"/>
              <a:ea typeface="Bangers"/>
              <a:cs typeface="Bangers"/>
              <a:sym typeface="Bangers"/>
            </a:endParaRPr>
          </a:p>
        </p:txBody>
      </p:sp>
      <p:pic>
        <p:nvPicPr>
          <p:cNvPr descr="Cartoon red explosion in cartoon style on blue background. retro style. Vector illustration. stock image. (Provided by Getty Images)" id="67" name="Google Shape;67;p13"/>
          <p:cNvPicPr preferRelativeResize="0"/>
          <p:nvPr/>
        </p:nvPicPr>
        <p:blipFill>
          <a:blip r:embed="rId10">
            <a:alphaModFix/>
          </a:blip>
          <a:stretch>
            <a:fillRect/>
          </a:stretch>
        </p:blipFill>
        <p:spPr>
          <a:xfrm>
            <a:off x="6733300" y="6241275"/>
            <a:ext cx="1039099" cy="1039099"/>
          </a:xfrm>
          <a:prstGeom prst="rect">
            <a:avLst/>
          </a:prstGeom>
          <a:noFill/>
          <a:ln>
            <a:noFill/>
          </a:ln>
        </p:spPr>
      </p:pic>
      <p:sp>
        <p:nvSpPr>
          <p:cNvPr id="68" name="Google Shape;68;p13"/>
          <p:cNvSpPr txBox="1"/>
          <p:nvPr/>
        </p:nvSpPr>
        <p:spPr>
          <a:xfrm>
            <a:off x="6873850" y="6498450"/>
            <a:ext cx="671400" cy="35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1"/>
                </a:solidFill>
                <a:latin typeface="Bangers"/>
                <a:ea typeface="Bangers"/>
                <a:cs typeface="Bangers"/>
                <a:sym typeface="Bangers"/>
              </a:rPr>
              <a:t>wham</a:t>
            </a:r>
            <a:endParaRPr b="1" sz="1800">
              <a:solidFill>
                <a:schemeClr val="dk1"/>
              </a:solidFill>
              <a:latin typeface="Bangers"/>
              <a:ea typeface="Bangers"/>
              <a:cs typeface="Bangers"/>
              <a:sym typeface="Bangers"/>
            </a:endParaRPr>
          </a:p>
        </p:txBody>
      </p:sp>
      <p:pic>
        <p:nvPicPr>
          <p:cNvPr descr="Cartoon red explosion in cartoon style on blue background. retro style. Vector illustration. stock image. (Provided by Getty Images)" id="69" name="Google Shape;69;p13"/>
          <p:cNvPicPr preferRelativeResize="0"/>
          <p:nvPr/>
        </p:nvPicPr>
        <p:blipFill>
          <a:blip r:embed="rId10">
            <a:alphaModFix/>
          </a:blip>
          <a:stretch>
            <a:fillRect/>
          </a:stretch>
        </p:blipFill>
        <p:spPr>
          <a:xfrm>
            <a:off x="123375" y="6733100"/>
            <a:ext cx="1080673" cy="1080673"/>
          </a:xfrm>
          <a:prstGeom prst="rect">
            <a:avLst/>
          </a:prstGeom>
          <a:noFill/>
          <a:ln>
            <a:noFill/>
          </a:ln>
        </p:spPr>
      </p:pic>
      <p:sp>
        <p:nvSpPr>
          <p:cNvPr id="70" name="Google Shape;70;p13"/>
          <p:cNvSpPr txBox="1"/>
          <p:nvPr/>
        </p:nvSpPr>
        <p:spPr>
          <a:xfrm>
            <a:off x="281600" y="7049150"/>
            <a:ext cx="671400" cy="35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800">
                <a:solidFill>
                  <a:schemeClr val="dk1"/>
                </a:solidFill>
                <a:latin typeface="Bangers"/>
                <a:ea typeface="Bangers"/>
                <a:cs typeface="Bangers"/>
                <a:sym typeface="Bangers"/>
              </a:rPr>
              <a:t>wham</a:t>
            </a:r>
            <a:endParaRPr b="1" sz="1800">
              <a:solidFill>
                <a:schemeClr val="dk1"/>
              </a:solidFill>
              <a:latin typeface="Bangers"/>
              <a:ea typeface="Bangers"/>
              <a:cs typeface="Bangers"/>
              <a:sym typeface="Banger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